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96" r:id="rId3"/>
    <p:sldId id="259" r:id="rId4"/>
    <p:sldId id="257" r:id="rId5"/>
    <p:sldId id="260" r:id="rId6"/>
    <p:sldId id="261" r:id="rId7"/>
    <p:sldId id="262" r:id="rId8"/>
    <p:sldId id="297" r:id="rId9"/>
    <p:sldId id="258" r:id="rId10"/>
    <p:sldId id="289" r:id="rId11"/>
    <p:sldId id="294" r:id="rId12"/>
    <p:sldId id="295" r:id="rId13"/>
    <p:sldId id="267" r:id="rId14"/>
    <p:sldId id="266" r:id="rId15"/>
    <p:sldId id="263" r:id="rId16"/>
    <p:sldId id="264" r:id="rId17"/>
    <p:sldId id="265" r:id="rId18"/>
    <p:sldId id="268" r:id="rId19"/>
    <p:sldId id="287" r:id="rId20"/>
    <p:sldId id="288" r:id="rId21"/>
    <p:sldId id="270" r:id="rId22"/>
    <p:sldId id="282" r:id="rId23"/>
    <p:sldId id="284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54E6-C3B4-4FDD-A7E2-3E38B2EC49FB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EBEC0-B3F0-4B0E-82BF-16CE86BE3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8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2242-2F60-4560-A12E-492DCB3B7F2F}" type="datetime1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Orr, May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44EC-3171-4B90-9C96-530B7975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39A6-28FD-4991-94D6-A14ED882FC0D}" type="datetime1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FA04-58AF-48C2-83AE-5AA1F3BE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A8F6-5D74-4004-A449-0601D3CB39BF}" type="datetime1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1B64-F7A6-4D0D-AC45-521F6806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FC75-5947-4620-9F44-2282DF0D952F}" type="datetime1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0CAF-D2A4-40B6-87A4-99CBFC7AA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D05A-51E9-46EB-AB61-0409F9448A74}" type="datetime1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156F-EC47-4FDF-96B3-116A16F3F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4708-685E-449D-8689-30B38737E993}" type="datetime1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02DF-4132-41A8-992F-884EFC59E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3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B5D6-9B7D-4C0C-B8F9-B975A0FAE0EC}" type="datetime1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BA61-4633-4D14-8C79-DFD41F4BE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405B-9755-4627-A406-8E5BCEDD2023}" type="datetime1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86C1-E5CF-4BF0-80CC-255D1D23B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8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F265-9849-4DDD-8C2C-597905AC1B9A}" type="datetime1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F0B1-B55D-4F86-A4E2-90B229256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DB90-175E-4123-90B7-7C12C451C1B6}" type="datetime1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9369-AFE7-4A70-A5F7-B5E6F854C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BED7-920E-4AB2-B508-71E20DB5DE99}" type="datetime1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Orr, May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904D-BBD8-479A-A286-A1ED7C72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5AB236-CD08-40F5-AB0D-DBE31FE1FB78}" type="datetime1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Orr, 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BEF33-AB47-4990-9559-37A595416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processing.org/exhibition/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mandcode.com/" TargetMode="External"/><Relationship Id="rId5" Type="http://schemas.openxmlformats.org/officeDocument/2006/relationships/hyperlink" Target="http://zenbullets.com/books.php" TargetMode="External"/><Relationship Id="rId4" Type="http://schemas.openxmlformats.org/officeDocument/2006/relationships/hyperlink" Target="http://www.openprocessing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.surrey.ac.uk/hosted-sites/R.Knott/Fibonacci/fibnat.html#plants" TargetMode="External"/><Relationship Id="rId2" Type="http://schemas.openxmlformats.org/officeDocument/2006/relationships/hyperlink" Target="http://faculty.smcm.edu/sgoldstine/pinecon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llamette.edu/~gorr/classes/cs145/lectures/IntroTalk/code/phyllotaxis/web-export/" TargetMode="Externa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cessing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illamette.edu/~gorr/classes/cs145/lectures/IntroTalk/code/dotsRotate/web-expor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robert_lang_folds_way_new_origami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origami-fun.com/support-files/origami-crane-prin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llo.processing.org/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CS-145</a:t>
            </a:r>
            <a:br>
              <a:rPr lang="en-US" b="1" dirty="0" smtClean="0"/>
            </a:br>
            <a:r>
              <a:rPr lang="en-US" b="1" dirty="0" smtClean="0"/>
              <a:t>Spring 2014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Professor Jenny Orr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Dept</a:t>
            </a:r>
            <a:r>
              <a:rPr lang="en-US" dirty="0" smtClean="0">
                <a:solidFill>
                  <a:schemeClr val="tx1"/>
                </a:solidFill>
              </a:rPr>
              <a:t> of Computer Science</a:t>
            </a:r>
          </a:p>
          <a:p>
            <a:pPr eaLnBrk="1" hangingPunct="1">
              <a:spcBef>
                <a:spcPct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gorr@willamette.edu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8321"/>
            <a:ext cx="85725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8580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i="1" dirty="0"/>
              <a:t>Frieze </a:t>
            </a:r>
            <a:r>
              <a:rPr lang="en-US" sz="1600" i="1" dirty="0" smtClean="0"/>
              <a:t>step pattern</a:t>
            </a: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544EC-3171-4B90-9C96-530B7975F25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78" y="182563"/>
            <a:ext cx="2971800" cy="28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61" y="-8860"/>
            <a:ext cx="7010400" cy="1143000"/>
          </a:xfrm>
        </p:spPr>
        <p:txBody>
          <a:bodyPr/>
          <a:lstStyle/>
          <a:p>
            <a:r>
              <a:rPr lang="en-US" dirty="0" smtClean="0"/>
              <a:t>Processing Art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78" y="990600"/>
            <a:ext cx="8458200" cy="4525963"/>
          </a:xfrm>
        </p:spPr>
        <p:txBody>
          <a:bodyPr/>
          <a:lstStyle/>
          <a:p>
            <a:r>
              <a:rPr lang="en-US" sz="2400" dirty="0" smtClean="0"/>
              <a:t>Lots are online, e.g</a:t>
            </a:r>
            <a:r>
              <a:rPr lang="en-US" sz="2400" dirty="0"/>
              <a:t>. 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processing.org/exhibition/</a:t>
            </a:r>
            <a:endParaRPr lang="en-US" sz="2000" dirty="0"/>
          </a:p>
          <a:p>
            <a:pPr lvl="1"/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://www.openprocessing.org</a:t>
            </a:r>
            <a:r>
              <a:rPr lang="en-US" sz="2000" dirty="0"/>
              <a:t>/</a:t>
            </a:r>
            <a:endParaRPr lang="en-US" sz="2000" dirty="0" smtClean="0"/>
          </a:p>
          <a:p>
            <a:r>
              <a:rPr lang="en-US" sz="2400" dirty="0" smtClean="0"/>
              <a:t>Books: </a:t>
            </a:r>
          </a:p>
          <a:p>
            <a:pPr lvl="1"/>
            <a:r>
              <a:rPr lang="en-US" sz="2400" dirty="0" smtClean="0"/>
              <a:t>Generative Art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zenbullets.com/books.php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Matt Pearson</a:t>
            </a:r>
          </a:p>
          <a:p>
            <a:pPr lvl="1"/>
            <a:r>
              <a:rPr lang="en-US" sz="2400" dirty="0" smtClean="0"/>
              <a:t>Form + Code</a:t>
            </a:r>
            <a:r>
              <a:rPr lang="en-US" sz="2400" dirty="0"/>
              <a:t>, </a:t>
            </a:r>
            <a:r>
              <a:rPr lang="en-US" sz="2400" dirty="0">
                <a:hlinkClick r:id="rId6"/>
              </a:rPr>
              <a:t>http://formandcode.com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, Casey </a:t>
            </a:r>
            <a:r>
              <a:rPr lang="en-US" sz="2400" dirty="0" err="1" smtClean="0"/>
              <a:t>Reas</a:t>
            </a:r>
            <a:r>
              <a:rPr lang="en-US" sz="2400" dirty="0" smtClean="0"/>
              <a:t>, Chandler McWilliams, LUST </a:t>
            </a:r>
            <a:endParaRPr lang="en-US" sz="2400" dirty="0"/>
          </a:p>
        </p:txBody>
      </p:sp>
      <p:pic>
        <p:nvPicPr>
          <p:cNvPr id="4098" name="Picture 2" descr="Complex 3D output using PDF in Process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78" y="4602163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8788" y="4251426"/>
            <a:ext cx="136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Marius </a:t>
            </a:r>
            <a:r>
              <a:rPr lang="en-US" dirty="0" err="1" smtClean="0"/>
              <a:t>Watz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0688" y="2870487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Diana Lange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78" y="4620758"/>
            <a:ext cx="3061608" cy="181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156" y="5377107"/>
            <a:ext cx="87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</a:t>
            </a:r>
          </a:p>
          <a:p>
            <a:r>
              <a:rPr lang="en-US" dirty="0" err="1" smtClean="0"/>
              <a:t>Hodgin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7378" y="6081713"/>
            <a:ext cx="2133600" cy="365125"/>
          </a:xfrm>
        </p:spPr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Manipulation</a:t>
            </a:r>
            <a:endParaRPr lang="en-US" dirty="0"/>
          </a:p>
        </p:txBody>
      </p:sp>
      <p:pic>
        <p:nvPicPr>
          <p:cNvPr id="9218" name="Picture 2" descr="C:\Users\gorr\Documents\classes\100-200Level\cs145\cs145Fa10\MyExamples\Lab7Programs\online1\capeLookou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743200" cy="20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orr\Documents\classes\100-200Level\cs145\cs145Fa10\MyExamples\Lab7Programs\oneImage2\wav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44" y="1295400"/>
            <a:ext cx="274789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gorr\Documents\classes\100-200Level\cs145\cs145Fa10\MyExamples\Lab7Programs\twoImages\percy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39" y="1295400"/>
            <a:ext cx="274789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gorr\Documents\classes\100-200Level\cs145\cs145Fa10\MyExamples\Lab7Programs\online0\inverted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8" y="3429000"/>
            <a:ext cx="274789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gorr\Documents\classes\100-200Level\cs145\cs145Fa10\MyExamples\Lab7Programs\convolution\conv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51" y="3446372"/>
            <a:ext cx="2743199" cy="20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gorr\Documents\classes\100-200Level\cs145\cs145Fa10\MyExamples\Lab7Programs\convolution\conv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17" y="3413387"/>
            <a:ext cx="2743201" cy="20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gorr\Documents\Processing\ProcessingPre2012\chuck\imag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4924"/>
            <a:ext cx="381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orr\Documents\Processing\ProcessingPre2012\chuck\imag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78" y="1408975"/>
            <a:ext cx="381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gorr\Documents\Processing\ProcessingPre2012\chuck\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19" y="1408974"/>
            <a:ext cx="381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Science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Phyllotaxis</a:t>
            </a:r>
            <a:r>
              <a:rPr lang="en-US" sz="3600" dirty="0" smtClean="0"/>
              <a:t> </a:t>
            </a:r>
            <a:r>
              <a:rPr lang="en-US" sz="3600" dirty="0"/>
              <a:t>(Leaf Arrangement</a:t>
            </a:r>
            <a:r>
              <a:rPr lang="en-US" sz="3600" dirty="0" smtClean="0"/>
              <a:t>):  </a:t>
            </a:r>
            <a:br>
              <a:rPr lang="en-US" sz="3600" dirty="0" smtClean="0"/>
            </a:br>
            <a:r>
              <a:rPr lang="en-US" sz="2800" dirty="0" smtClean="0"/>
              <a:t>Pine </a:t>
            </a:r>
            <a:r>
              <a:rPr lang="en-US" sz="2800" dirty="0"/>
              <a:t>Cones, Cacti, &amp; Fibonacci Numbers</a:t>
            </a:r>
            <a:endParaRPr lang="en-US" sz="36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191000" y="2133600"/>
            <a:ext cx="2743200" cy="2057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Red: 8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Yellow: 13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White: 21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685800" y="5562600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Image taken from: </a:t>
            </a:r>
            <a:r>
              <a:rPr lang="en-US">
                <a:hlinkClick r:id="rId2"/>
              </a:rPr>
              <a:t>http://faculty.smcm.edu/sgoldstine/pinecones.html</a:t>
            </a:r>
            <a:endParaRPr lang="en-US"/>
          </a:p>
          <a:p>
            <a:r>
              <a:rPr lang="en-US"/>
              <a:t>Also see: </a:t>
            </a:r>
          </a:p>
          <a:p>
            <a:r>
              <a:rPr lang="en-US">
                <a:hlinkClick r:id="rId3"/>
              </a:rPr>
              <a:t>http://www.maths.surrey.ac.uk/hosted-sites/R.Knott/Fibonacci/fibnat.html#plants</a:t>
            </a:r>
            <a:endParaRPr lang="en-US"/>
          </a:p>
        </p:txBody>
      </p:sp>
      <p:pic>
        <p:nvPicPr>
          <p:cNvPr id="10245" name="Picture 2" descr="http://faculty.smcm.edu/sgoldstine/pinecone/spirals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8479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4114800" y="4458421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Fibonacci Sequence: </a:t>
            </a:r>
            <a:br>
              <a:rPr lang="en-US" sz="2000" dirty="0"/>
            </a:br>
            <a:r>
              <a:rPr lang="en-US" sz="2000" dirty="0"/>
              <a:t>   0  1  1  2  3  5  </a:t>
            </a:r>
            <a:r>
              <a:rPr lang="en-US" sz="2000" dirty="0">
                <a:solidFill>
                  <a:srgbClr val="00B050"/>
                </a:solidFill>
              </a:rPr>
              <a:t>8  13  21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/>
              <a:t>34  55  89  …</a:t>
            </a:r>
          </a:p>
        </p:txBody>
      </p:sp>
      <p:pic>
        <p:nvPicPr>
          <p:cNvPr id="10247" name="Picture 7" descr="C:\Users\gorr\Documents\grants\Cushing\ProcessingTalk\images\spir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399"/>
            <a:ext cx="1704112" cy="272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Phyllotaxis</a:t>
            </a:r>
            <a:r>
              <a:rPr lang="en-US" dirty="0" smtClean="0"/>
              <a:t> &amp; Processing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Fibonacci Sequence: </a:t>
            </a:r>
            <a:br>
              <a:rPr lang="en-US" sz="2800" dirty="0" smtClean="0"/>
            </a:br>
            <a:r>
              <a:rPr lang="en-US" sz="2800" dirty="0" smtClean="0"/>
              <a:t>      0  1  1  2  3  5  8  13  21  34  55  89 …</a:t>
            </a:r>
          </a:p>
        </p:txBody>
      </p:sp>
      <p:pic>
        <p:nvPicPr>
          <p:cNvPr id="9220" name="Picture 2" descr="C:\Users\gorr\Documents\Processing\Processing2012\Version2.0b8code\phyllotaxis\images\imagePat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71800"/>
            <a:ext cx="27368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362075" y="5715000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i="1"/>
              <a:t>21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7105650" y="5715000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i="1"/>
              <a:t>5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190500" y="6054725"/>
            <a:ext cx="7102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“Divergence angle” = angle between leaves = </a:t>
            </a:r>
            <a:r>
              <a:rPr lang="en-US" dirty="0" smtClean="0"/>
              <a:t> 360/tau = 222.5 (or 137.5</a:t>
            </a:r>
            <a:r>
              <a:rPr lang="en-US" sz="2400" b="1" baseline="30000" dirty="0" smtClean="0"/>
              <a:t>◦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 where tau=golden ratio</a:t>
            </a:r>
            <a:endParaRPr lang="en-US" dirty="0"/>
          </a:p>
        </p:txBody>
      </p:sp>
      <p:pic>
        <p:nvPicPr>
          <p:cNvPr id="9224" name="Picture 6" descr="C:\Users\gorr\Documents\Processing\Processing2012\Version2.0b8code\phyllotaxis\images\imagePat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971800"/>
            <a:ext cx="27368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971800"/>
            <a:ext cx="31654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4"/>
          <p:cNvSpPr txBox="1">
            <a:spLocks noChangeArrowheads="1"/>
          </p:cNvSpPr>
          <p:nvPr/>
        </p:nvSpPr>
        <p:spPr bwMode="auto">
          <a:xfrm>
            <a:off x="4075113" y="5715000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i="1"/>
              <a:t>34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6823" y="1676400"/>
            <a:ext cx="1177310" cy="64633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Phyllotaxis</a:t>
            </a:r>
          </a:p>
          <a:p>
            <a:r>
              <a:rPr lang="en-US" dirty="0" smtClean="0">
                <a:hlinkClick r:id="rId5"/>
              </a:rPr>
              <a:t>Example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Understanding Transformations and Symmetry: Frieze Patterns</a:t>
            </a:r>
          </a:p>
        </p:txBody>
      </p:sp>
      <p:pic>
        <p:nvPicPr>
          <p:cNvPr id="11267" name="Picture 2" descr="C:\Users\gorr\Documents\Processing\ProcessingPre2012\symmetry\friezePatterns4\friezeGroup.ti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5965825" cy="50292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7010400" y="4419600"/>
            <a:ext cx="1905265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FriezePatterns</a:t>
            </a:r>
            <a:endParaRPr lang="en-US" dirty="0" smtClean="0"/>
          </a:p>
          <a:p>
            <a:r>
              <a:rPr lang="en-US" dirty="0" smtClean="0"/>
              <a:t>example </a:t>
            </a:r>
          </a:p>
          <a:p>
            <a:r>
              <a:rPr lang="en-US" dirty="0" smtClean="0"/>
              <a:t>(via Processing)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Symmetry: Point Group</a:t>
            </a:r>
          </a:p>
        </p:txBody>
      </p:sp>
      <p:pic>
        <p:nvPicPr>
          <p:cNvPr id="12291" name="Picture 6" descr="PtGrou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9718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PtGroup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03300"/>
            <a:ext cx="2887663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544EC-3171-4B90-9C96-530B7975F2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laneSym_p4g_squareIcon2mod2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879850"/>
            <a:ext cx="2260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planeSym_p4g_squareIcon2mod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311275"/>
            <a:ext cx="22685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6311900" y="1249363"/>
            <a:ext cx="2609850" cy="26193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Symmetry : Wallpaper Group</a:t>
            </a:r>
          </a:p>
        </p:txBody>
      </p:sp>
      <p:pic>
        <p:nvPicPr>
          <p:cNvPr id="13318" name="Picture 6" descr="03_planeSym_pm_foot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38263"/>
            <a:ext cx="22812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17_planeSym_p6mm_foot2to1Scaled_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916363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planeSym_pgg_patt_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244600"/>
            <a:ext cx="228123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planeSym_p4m_triangle2_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800475"/>
            <a:ext cx="2257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6" descr="triangl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4344988"/>
            <a:ext cx="4841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544EC-3171-4B90-9C96-530B7975F2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Math: 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Physics: AC circuits, quantum mechanics</a:t>
            </a:r>
          </a:p>
          <a:p>
            <a:r>
              <a:rPr lang="en-US" dirty="0" smtClean="0"/>
              <a:t>Mathematics: Solutions to cubic and </a:t>
            </a:r>
            <a:r>
              <a:rPr lang="en-US" dirty="0" err="1" smtClean="0"/>
              <a:t>quartics</a:t>
            </a:r>
            <a:endParaRPr lang="en-US" dirty="0" smtClean="0"/>
          </a:p>
          <a:p>
            <a:r>
              <a:rPr lang="en-US" dirty="0" smtClean="0"/>
              <a:t>Art &amp; Science: Fractals</a:t>
            </a:r>
          </a:p>
          <a:p>
            <a:r>
              <a:rPr lang="en-US" dirty="0" smtClean="0"/>
              <a:t>Computer Graphics Transformations: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Complex numbers → 2D Rotations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Quaternions → 3D Rotations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1" y="549524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So, progresses arithmetic </a:t>
            </a:r>
            <a:r>
              <a:rPr lang="en-US" i="1" dirty="0" err="1"/>
              <a:t>sublety</a:t>
            </a:r>
            <a:r>
              <a:rPr lang="en-US" i="1" dirty="0"/>
              <a:t> the end of which, as is said, is as refined as it is useless</a:t>
            </a:r>
            <a:r>
              <a:rPr lang="en-US" i="1" dirty="0" smtClean="0"/>
              <a:t>.” </a:t>
            </a:r>
            <a:r>
              <a:rPr lang="en-US" dirty="0" err="1"/>
              <a:t>Cardano</a:t>
            </a:r>
            <a:r>
              <a:rPr lang="en-US" dirty="0"/>
              <a:t> (1501-1576)</a:t>
            </a:r>
          </a:p>
        </p:txBody>
      </p:sp>
    </p:spTree>
    <p:extLst>
      <p:ext uri="{BB962C8B-B14F-4D97-AF65-F5344CB8AC3E}">
        <p14:creationId xmlns:p14="http://schemas.microsoft.com/office/powerpoint/2010/main" val="34493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Math: </a:t>
            </a:r>
            <a:r>
              <a:rPr lang="en-US" dirty="0" err="1" smtClean="0"/>
              <a:t>Polynomiography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Formally, </a:t>
            </a:r>
            <a:r>
              <a:rPr lang="en-US" sz="2400" dirty="0" err="1">
                <a:solidFill>
                  <a:srgbClr val="00B050"/>
                </a:solidFill>
              </a:rPr>
              <a:t>polynomiography</a:t>
            </a:r>
            <a:r>
              <a:rPr lang="en-US" sz="2400" dirty="0"/>
              <a:t> is the art and science of visualization in approximation of zeros of polynomials. This visualization is via fractal and non-fractal images created based on the mathematical convergence properties of iteration functions.  </a:t>
            </a:r>
            <a:r>
              <a:rPr lang="en-US" sz="2000" dirty="0"/>
              <a:t>[</a:t>
            </a:r>
            <a:r>
              <a:rPr lang="en-US" sz="2000" i="1" dirty="0"/>
              <a:t>http://</a:t>
            </a:r>
            <a:r>
              <a:rPr lang="en-US" sz="2000" i="1" dirty="0" smtClean="0"/>
              <a:t>www.polynomiography.com/about.php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pic>
        <p:nvPicPr>
          <p:cNvPr id="1029" name="Picture 5" descr="C:\Users\gorr\Documents\grants\Cushing\ProcessingTalk\code\PolynomiographyApp\rootImageM2_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21628"/>
            <a:ext cx="274320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orr\Documents\grants\Cushing\ProcessingTalk\code\PolynomiographyApp\rootImageM2_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32019"/>
            <a:ext cx="274320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36327" y="452849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P(z) = - z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+ 1</a:t>
            </a:r>
          </a:p>
          <a:p>
            <a:r>
              <a:rPr lang="en-US" sz="2400" dirty="0" smtClean="0"/>
              <a:t>Roots: 1, -1, </a:t>
            </a:r>
            <a:r>
              <a:rPr lang="en-US" sz="2400" dirty="0" err="1" smtClean="0"/>
              <a:t>i</a:t>
            </a:r>
            <a:r>
              <a:rPr lang="en-US" sz="2400" dirty="0" smtClean="0"/>
              <a:t>, -</a:t>
            </a: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Course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09800"/>
            <a:ext cx="3962400" cy="2971800"/>
          </a:xfrm>
        </p:spPr>
        <p:txBody>
          <a:bodyPr/>
          <a:lstStyle/>
          <a:p>
            <a:r>
              <a:rPr lang="en-US" dirty="0" smtClean="0"/>
              <a:t>Algorithmic Art</a:t>
            </a:r>
          </a:p>
          <a:p>
            <a:r>
              <a:rPr lang="en-US" dirty="0" smtClean="0"/>
              <a:t>Satisfies QA*</a:t>
            </a:r>
          </a:p>
          <a:p>
            <a:r>
              <a:rPr lang="en-US" dirty="0" smtClean="0"/>
              <a:t>The focus is programming and math in the context of visual 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C:\Users\gorr\Documents\classes\100-200Level\cs145\cs145Sp14\LectureMaterials\Artmath\ArtProgMath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267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Polynomiography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gorr\Documents\grants\Cushing\ProcessingTalk\code\PolynomiographyApp\rootImageM2_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81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rr\Documents\grants\Cushing\ProcessingTalk\code\PolynomiographyApp\rootImageM2_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88077"/>
            <a:ext cx="381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5903" y="617220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P(z) = - z</a:t>
            </a:r>
            <a:r>
              <a:rPr lang="en-US" baseline="30000" dirty="0" smtClean="0"/>
              <a:t>8</a:t>
            </a:r>
            <a:r>
              <a:rPr lang="en-US" dirty="0" smtClean="0"/>
              <a:t> + 1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230" y="6210300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P(z) = - z</a:t>
            </a:r>
            <a:r>
              <a:rPr lang="en-US" baseline="30000" dirty="0" smtClean="0"/>
              <a:t>6</a:t>
            </a:r>
            <a:r>
              <a:rPr lang="en-US" dirty="0" smtClean="0"/>
              <a:t> + (-1 + </a:t>
            </a:r>
            <a:r>
              <a:rPr lang="en-US" dirty="0" err="1" smtClean="0"/>
              <a:t>i</a:t>
            </a:r>
            <a:r>
              <a:rPr lang="en-US" dirty="0" smtClean="0"/>
              <a:t>) z</a:t>
            </a:r>
            <a:r>
              <a:rPr lang="en-US" baseline="30000" dirty="0" smtClean="0"/>
              <a:t>4 </a:t>
            </a:r>
            <a:r>
              <a:rPr lang="en-US" dirty="0" smtClean="0"/>
              <a:t>+ (1 </a:t>
            </a:r>
            <a:r>
              <a:rPr lang="en-US" dirty="0"/>
              <a:t>+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smtClean="0"/>
              <a:t>z +  (1 +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dirty="0" smtClean="0"/>
              <a:t>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Mandelbrot and Julia Sets: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Iterate: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n</a:t>
            </a:r>
            <a:r>
              <a:rPr lang="en-US" dirty="0" smtClean="0"/>
              <a:t> = z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n-1</a:t>
            </a:r>
            <a:r>
              <a:rPr lang="en-US" dirty="0" smtClean="0"/>
              <a:t> +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       What is happening?</a:t>
            </a:r>
            <a:endParaRPr lang="en-US" i="1" dirty="0"/>
          </a:p>
        </p:txBody>
      </p:sp>
      <p:pic>
        <p:nvPicPr>
          <p:cNvPr id="37890" name="Picture 2" descr="C:\Users\gorr\Documents\classes\100-200Level\cs145\Processing\fractals\mandelbrotBase\mandelbr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73" y="685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gorr\Documents\classes\100-200Level\cs145\Processing\fractals\julia0\julia5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69" y="3657600"/>
            <a:ext cx="2852304" cy="28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z → z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838598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 &lt; x &lt; 2,   -2 &lt; y &lt; 2 </a:t>
            </a:r>
            <a:endParaRPr lang="en-US" dirty="0"/>
          </a:p>
        </p:txBody>
      </p:sp>
      <p:pic>
        <p:nvPicPr>
          <p:cNvPr id="48131" name="Picture 3" descr="C:\Users\gorr\Documents\grants\Cushing\ProcessingTalk\code\polyTransform\image3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z →1/z</a:t>
            </a:r>
            <a:endParaRPr lang="en-US" dirty="0"/>
          </a:p>
        </p:txBody>
      </p:sp>
      <p:pic>
        <p:nvPicPr>
          <p:cNvPr id="50178" name="Picture 2" descr="C:\Users\gorr\Documents\grants\Cushing\ProcessingTalk\code\polyTransform\image3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667786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 &lt; x &lt; 2,   -2 &lt; y &lt;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z → z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650468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 &lt; x &lt; 1,   -1 &lt; y &lt; 1 </a:t>
            </a:r>
            <a:endParaRPr lang="en-US" dirty="0"/>
          </a:p>
        </p:txBody>
      </p:sp>
      <p:pic>
        <p:nvPicPr>
          <p:cNvPr id="45058" name="Picture 2" descr="C:\Users\gorr\Documents\grants\Cushing\ProcessingTalk\code\polyTransform\image2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z → z</a:t>
            </a:r>
            <a:r>
              <a:rPr lang="en-US" baseline="30000" dirty="0" smtClean="0"/>
              <a:t>2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664884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 &lt; x &lt; 2,   -2 &lt; y &lt; 2 </a:t>
            </a:r>
            <a:endParaRPr lang="en-US" dirty="0"/>
          </a:p>
        </p:txBody>
      </p:sp>
      <p:pic>
        <p:nvPicPr>
          <p:cNvPr id="46082" name="Picture 2" descr="C:\Users\gorr\Documents\grants\Cushing\ProcessingTalk\code\polyTransform\image4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z → z</a:t>
            </a:r>
            <a:r>
              <a:rPr lang="en-US" baseline="30000" dirty="0" smtClean="0"/>
              <a:t>3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650468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 &lt; x &lt; 2,   -2 &lt; y &lt; 2 </a:t>
            </a:r>
            <a:endParaRPr lang="en-US" dirty="0"/>
          </a:p>
        </p:txBody>
      </p:sp>
      <p:pic>
        <p:nvPicPr>
          <p:cNvPr id="47106" name="Picture 2" descr="C:\Users\gorr\Documents\grants\Cushing\ProcessingTalk\code\polyTransform\image2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z → z</a:t>
            </a:r>
            <a:r>
              <a:rPr lang="en-US" baseline="30000" dirty="0" smtClean="0"/>
              <a:t>3</a:t>
            </a:r>
            <a:r>
              <a:rPr lang="en-US" dirty="0" smtClean="0"/>
              <a:t> + 1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0824" y="5992091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 &lt; x &lt; 2,   -2 &lt; y &lt; 2 </a:t>
            </a:r>
            <a:endParaRPr lang="en-US" dirty="0"/>
          </a:p>
        </p:txBody>
      </p:sp>
      <p:pic>
        <p:nvPicPr>
          <p:cNvPr id="49154" name="Picture 2" descr="C:\Users\gorr\Documents\grants\Cushing\ProcessingTalk\code\polyTransform\image4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9700"/>
            <a:ext cx="6667500" cy="40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is Processing?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429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Processing is an open source programming language and environment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i="1" dirty="0" smtClean="0"/>
              <a:t>         for people who want to create images,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i="1" dirty="0" smtClean="0"/>
              <a:t>             animations, and interactions</a:t>
            </a:r>
            <a:r>
              <a:rPr lang="en-US" dirty="0" smtClean="0"/>
              <a:t>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                            </a:t>
            </a:r>
            <a:r>
              <a:rPr lang="en-US" sz="2400" dirty="0" smtClean="0"/>
              <a:t>[</a:t>
            </a:r>
            <a:r>
              <a:rPr lang="en-US" sz="2400" dirty="0" smtClean="0">
                <a:hlinkClick r:id="rId2"/>
              </a:rPr>
              <a:t>processing.org</a:t>
            </a:r>
            <a:r>
              <a:rPr lang="en-US" sz="2400" dirty="0" smtClean="0"/>
              <a:t>]</a:t>
            </a:r>
          </a:p>
          <a:p>
            <a:pPr marL="0" indent="0" eaLnBrk="1" hangingPunct="1">
              <a:buFont typeface="Arial" charset="0"/>
              <a:buNone/>
            </a:pPr>
            <a:endParaRPr lang="en-US" sz="2400" dirty="0" smtClean="0"/>
          </a:p>
        </p:txBody>
      </p:sp>
      <p:pic>
        <p:nvPicPr>
          <p:cNvPr id="3076" name="Picture 5" descr="C:\Users\gorr\Documents\classes\100-200Level\CollegeColloquium2012\web\banners\iteratedF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5410200"/>
            <a:ext cx="7620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392488" y="6124575"/>
            <a:ext cx="2212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i="1" dirty="0"/>
              <a:t>Iterated function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Processing is Good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814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Art Creation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Exploration</a:t>
            </a:r>
            <a:endParaRPr lang="en-US" sz="1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Scientific &amp; Mathematical Visualization → Understanding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6148" name="Picture 7" descr="frac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97400"/>
            <a:ext cx="18970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el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97400"/>
            <a:ext cx="1905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8" descr="sierpinski_th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97400"/>
            <a:ext cx="25098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planeSym_pgg_patt_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97400"/>
            <a:ext cx="18732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When to use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6550"/>
            <a:ext cx="8142287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Processing is great for rapidly writing small programs that involve any sort of visualization, 2D or 3D.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Easy to: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Create a drawing window.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Write code without a lot of overhead.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Read, manipulate, and save images.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Generate animations.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Apply transformations.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Interact with user via key and mouse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Convert programs to </a:t>
            </a:r>
            <a:r>
              <a:rPr lang="en-US" dirty="0" err="1" smtClean="0"/>
              <a:t>javascript</a:t>
            </a:r>
            <a:r>
              <a:rPr lang="en-US" dirty="0" smtClean="0"/>
              <a:t> for running on web.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2800" y="2743200"/>
            <a:ext cx="1283365" cy="64633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Rotate Dots</a:t>
            </a:r>
          </a:p>
          <a:p>
            <a:r>
              <a:rPr lang="en-US" dirty="0" smtClean="0">
                <a:hlinkClick r:id="rId2"/>
              </a:rPr>
              <a:t>Example</a:t>
            </a:r>
            <a:endParaRPr lang="en-US" dirty="0"/>
          </a:p>
        </p:txBody>
      </p:sp>
      <p:pic>
        <p:nvPicPr>
          <p:cNvPr id="7" name="Picture 4" descr="C:\Users\gorr\Documents\classes\100-200Level\CollegeColloquium2012\web\banners\trigFun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49118"/>
            <a:ext cx="7620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983720" y="6363493"/>
            <a:ext cx="2155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i="1" dirty="0"/>
              <a:t>Trigonometric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Pushing the limits of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124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Processing may be slow or difficult to apply for programs that: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Have a complex structure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Involve large amounts of data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Have complex user interaction.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 not visually oriented.</a:t>
            </a:r>
          </a:p>
        </p:txBody>
      </p:sp>
      <p:pic>
        <p:nvPicPr>
          <p:cNvPr id="3074" name="Picture 2" descr="C:\Users\gorr\Documents\AlgArt\programs\WallPaper\myPic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37784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orr\Documents\AlgArt\programs\D5Dymmetry\myPic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37784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191000" y="4724400"/>
            <a:ext cx="9172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i="1" dirty="0"/>
              <a:t>Iterated </a:t>
            </a:r>
            <a:endParaRPr lang="en-US" sz="1600" i="1" dirty="0" smtClean="0"/>
          </a:p>
          <a:p>
            <a:pPr eaLnBrk="1" hangingPunct="1"/>
            <a:r>
              <a:rPr lang="en-US" sz="1600" i="1" dirty="0" smtClean="0"/>
              <a:t>function </a:t>
            </a:r>
          </a:p>
          <a:p>
            <a:pPr eaLnBrk="1" hangingPunct="1"/>
            <a:r>
              <a:rPr lang="en-US" sz="1600" i="1" dirty="0" smtClean="0"/>
              <a:t>system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400800" cy="1143000"/>
          </a:xfrm>
        </p:spPr>
        <p:txBody>
          <a:bodyPr/>
          <a:lstStyle/>
          <a:p>
            <a:pPr eaLnBrk="1" hangingPunct="1"/>
            <a:r>
              <a:rPr lang="en-US" sz="4000" i="1" dirty="0" smtClean="0"/>
              <a:t>Algorithmic Art</a:t>
            </a:r>
            <a:br>
              <a:rPr lang="en-US" sz="4000" i="1" dirty="0" smtClean="0"/>
            </a:br>
            <a:r>
              <a:rPr lang="en-US" dirty="0" smtClean="0"/>
              <a:t>What is an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 the logician's voice:</a:t>
            </a:r>
          </a:p>
          <a:p>
            <a:pPr marL="400050" lvl="1" indent="0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rgbClr val="00B050"/>
                </a:solidFill>
              </a:rPr>
              <a:t>An algorithm is</a:t>
            </a:r>
          </a:p>
          <a:p>
            <a:pPr marL="400050" lvl="1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rgbClr val="00B050"/>
                </a:solidFill>
              </a:rPr>
              <a:t>a finite procedure,</a:t>
            </a:r>
          </a:p>
          <a:p>
            <a:pPr marL="400050" lvl="1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rgbClr val="00B050"/>
                </a:solidFill>
              </a:rPr>
              <a:t>written in a fixed symbolic vocabulary, </a:t>
            </a:r>
          </a:p>
          <a:p>
            <a:pPr marL="400050" lvl="1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rgbClr val="00B050"/>
                </a:solidFill>
              </a:rPr>
              <a:t>governed by precise instructions,</a:t>
            </a:r>
          </a:p>
          <a:p>
            <a:pPr marL="400050" lvl="1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rgbClr val="00B050"/>
                </a:solidFill>
              </a:rPr>
              <a:t>moving in discrete steps, 1, 2, 3,...,</a:t>
            </a:r>
          </a:p>
          <a:p>
            <a:pPr marL="400050" lvl="1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rgbClr val="00B050"/>
                </a:solidFill>
              </a:rPr>
              <a:t>whose execution requires no insight, cleverness, </a:t>
            </a:r>
            <a:br>
              <a:rPr lang="en-US" i="1" dirty="0" smtClean="0">
                <a:solidFill>
                  <a:srgbClr val="00B050"/>
                </a:solidFill>
              </a:rPr>
            </a:br>
            <a:r>
              <a:rPr lang="en-US" i="1" dirty="0" smtClean="0">
                <a:solidFill>
                  <a:srgbClr val="00B050"/>
                </a:solidFill>
              </a:rPr>
              <a:t>intuition, intelligence, or perspicuity,</a:t>
            </a:r>
          </a:p>
          <a:p>
            <a:pPr marL="400050" lvl="1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rgbClr val="00B050"/>
                </a:solidFill>
              </a:rPr>
              <a:t>and that sooner or later comes to an end.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From </a:t>
            </a:r>
            <a:r>
              <a:rPr lang="en-US" sz="2800" i="1" dirty="0" smtClean="0"/>
              <a:t>The Advent of the Algorithm</a:t>
            </a:r>
            <a:r>
              <a:rPr lang="en-US" sz="2800" dirty="0" smtClean="0"/>
              <a:t>, by David </a:t>
            </a:r>
            <a:r>
              <a:rPr lang="en-US" sz="2800" dirty="0" err="1" smtClean="0"/>
              <a:t>Berlinski</a:t>
            </a:r>
            <a:endParaRPr lang="en-US" sz="2800" dirty="0" smtClean="0"/>
          </a:p>
        </p:txBody>
      </p:sp>
      <p:pic>
        <p:nvPicPr>
          <p:cNvPr id="8196" name="Picture 2" descr="http://1.bp.blogspot.com/_Ps_DJ5L8cs0/R8YT-e3PBaI/AAAAAAAAAKk/YmxhhHzSDvA/s400/aaron_pain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403600"/>
            <a:ext cx="207803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219200"/>
            <a:ext cx="316071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6753225" y="6157913"/>
            <a:ext cx="1577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Harold Cohen, </a:t>
            </a:r>
          </a:p>
          <a:p>
            <a:pPr eaLnBrk="1" hangingPunct="1"/>
            <a:r>
              <a:rPr lang="en-US" sz="1400" i="1"/>
              <a:t>Painting by AARON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5792788" y="3065463"/>
            <a:ext cx="291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Janet Parke, </a:t>
            </a:r>
            <a:r>
              <a:rPr lang="en-US" sz="1400" i="1"/>
              <a:t>Souls Bend, Hearts Break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1143000"/>
          </a:xfrm>
        </p:spPr>
        <p:txBody>
          <a:bodyPr/>
          <a:lstStyle/>
          <a:p>
            <a:r>
              <a:rPr lang="en-US" dirty="0" smtClean="0"/>
              <a:t>Origami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477000" cy="2743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Origami </a:t>
            </a:r>
            <a:r>
              <a:rPr lang="en-US" dirty="0">
                <a:hlinkClick r:id="rId2"/>
              </a:rPr>
              <a:t>Crane Instructions</a:t>
            </a:r>
            <a:r>
              <a:rPr lang="en-US" dirty="0"/>
              <a:t>:</a:t>
            </a:r>
            <a:br>
              <a:rPr lang="en-US" dirty="0"/>
            </a:br>
            <a:r>
              <a:rPr lang="en-US" sz="2000" dirty="0"/>
              <a:t>http://www.origami-fun.com/support-files/origami-crane-print.pdf</a:t>
            </a:r>
            <a:endParaRPr lang="en-US" sz="2000" dirty="0" smtClean="0"/>
          </a:p>
          <a:p>
            <a:r>
              <a:rPr lang="en-US" sz="2800" dirty="0" smtClean="0">
                <a:hlinkClick r:id="rId3"/>
              </a:rPr>
              <a:t>Origami and Math: Robert Lang TED talk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000" dirty="0" smtClean="0"/>
              <a:t>http</a:t>
            </a:r>
            <a:r>
              <a:rPr lang="en-US" sz="2000" dirty="0"/>
              <a:t>://www.ted.com/talks/robert_lang_folds_way_new_origami.html</a:t>
            </a: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http://www.origami-fun.com/images/crane-4-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81" y="609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16043"/>
            <a:ext cx="3667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56" y="2895600"/>
            <a:ext cx="24574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9" y="3619500"/>
            <a:ext cx="235837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Art Creation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6888"/>
            <a:ext cx="43053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394075" y="3940175"/>
            <a:ext cx="50720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/>
              <a:t>Mike Field,  </a:t>
            </a:r>
          </a:p>
          <a:p>
            <a:pPr marL="342900" indent="-342900" eaLnBrk="0" hangingPunct="0">
              <a:lnSpc>
                <a:spcPct val="85000"/>
              </a:lnSpc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/>
              <a:t>Firestorm 2001</a:t>
            </a:r>
            <a:r>
              <a:rPr lang="en-US" sz="2400"/>
              <a:t> </a:t>
            </a:r>
          </a:p>
          <a:p>
            <a:pPr marL="342900" indent="-342900" eaLnBrk="0" hangingPunct="0"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 sz="1400"/>
              <a:t>http://www.math.uh.edu/~mike/ag/recent/recent.html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None/>
            </a:pPr>
            <a:endParaRPr lang="en-US" sz="120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106738" y="5256213"/>
            <a:ext cx="3594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 dirty="0"/>
              <a:t>Roman </a:t>
            </a:r>
            <a:r>
              <a:rPr lang="en-US" dirty="0" err="1"/>
              <a:t>Verostko</a:t>
            </a:r>
            <a:endParaRPr lang="en-US" dirty="0"/>
          </a:p>
          <a:p>
            <a:pPr marL="342900" indent="-342900" eaLnBrk="0" hangingPunct="0"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 dirty="0" err="1"/>
              <a:t>Cyberflower</a:t>
            </a:r>
            <a:r>
              <a:rPr lang="en-US" dirty="0"/>
              <a:t> Red 2002</a:t>
            </a:r>
          </a:p>
          <a:p>
            <a:pPr marL="342900" indent="-342900" eaLnBrk="0" hangingPunct="0"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 sz="1400" dirty="0"/>
              <a:t>http://www.verostko.com/gallery.html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None/>
            </a:pP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7174" name="Picture 8" descr="verost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306763"/>
            <a:ext cx="23622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FireSt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766888"/>
            <a:ext cx="32385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654050" y="1400175"/>
            <a:ext cx="649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Jared Tarbell,  Substrate 2003, </a:t>
            </a:r>
            <a:r>
              <a:rPr lang="en-US" sz="1400"/>
              <a:t>http://www.complexification.net/gallery/</a:t>
            </a:r>
            <a:r>
              <a:rPr lang="en-US" sz="160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CAF-D2A4-40B6-87A4-99CBFC7AAD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72200" y="4897438"/>
            <a:ext cx="2680494" cy="1393825"/>
          </a:xfrm>
          <a:ln w="158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Also, </a:t>
            </a:r>
            <a:br>
              <a:rPr lang="en-US" sz="2800" dirty="0" smtClean="0"/>
            </a:br>
            <a:r>
              <a:rPr lang="en-US" sz="2800" dirty="0" smtClean="0"/>
              <a:t>see examples on</a:t>
            </a:r>
            <a:r>
              <a:rPr lang="en-US" sz="2800" dirty="0" smtClean="0">
                <a:hlinkClick r:id="rId5"/>
              </a:rPr>
              <a:t> Hello Processing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729</Words>
  <Application>Microsoft Office PowerPoint</Application>
  <PresentationFormat>On-screen Show (4:3)</PresentationFormat>
  <Paragraphs>163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CS-145 Spring 2014</vt:lpstr>
      <vt:lpstr>What is this Course About?</vt:lpstr>
      <vt:lpstr>What is Processing?</vt:lpstr>
      <vt:lpstr>Processing is Good for:</vt:lpstr>
      <vt:lpstr>When to use Processing</vt:lpstr>
      <vt:lpstr>Pushing the limits of Processing</vt:lpstr>
      <vt:lpstr>Algorithmic Art What is an Algorithm?</vt:lpstr>
      <vt:lpstr>Origami</vt:lpstr>
      <vt:lpstr>Art Creation</vt:lpstr>
      <vt:lpstr>Processing Art Examples</vt:lpstr>
      <vt:lpstr>Image Manipulation</vt:lpstr>
      <vt:lpstr>Image Manipulation</vt:lpstr>
      <vt:lpstr>Science Phyllotaxis (Leaf Arrangement):   Pine Cones, Cacti, &amp; Fibonacci Numbers</vt:lpstr>
      <vt:lpstr>Phyllotaxis &amp; Processing </vt:lpstr>
      <vt:lpstr>Understanding Transformations and Symmetry: Frieze Patterns</vt:lpstr>
      <vt:lpstr>Symmetry: Point Group</vt:lpstr>
      <vt:lpstr>Symmetry : Wallpaper Group</vt:lpstr>
      <vt:lpstr>Math: Complex Numbers</vt:lpstr>
      <vt:lpstr>Math: Polynomiography</vt:lpstr>
      <vt:lpstr>Polynomiography</vt:lpstr>
      <vt:lpstr>Fractals</vt:lpstr>
      <vt:lpstr>Example:  z → z5 </vt:lpstr>
      <vt:lpstr>Example:  z →1/z</vt:lpstr>
      <vt:lpstr>Example:  z → z2 </vt:lpstr>
      <vt:lpstr>Example:  z → z2 - 2</vt:lpstr>
      <vt:lpstr>Example:  z → z3 - 1</vt:lpstr>
      <vt:lpstr>Example:  z → z3 + 1</vt:lpstr>
    </vt:vector>
  </TitlesOfParts>
  <Company>Willamette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Power</dc:title>
  <dc:creator>Jenny Orr</dc:creator>
  <cp:lastModifiedBy>Jenny Orr</cp:lastModifiedBy>
  <cp:revision>92</cp:revision>
  <dcterms:created xsi:type="dcterms:W3CDTF">2013-05-14T21:32:16Z</dcterms:created>
  <dcterms:modified xsi:type="dcterms:W3CDTF">2014-01-13T00:58:03Z</dcterms:modified>
</cp:coreProperties>
</file>